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60" r:id="rId1"/>
    <p:sldMasterId id="2147483648" r:id="rId2"/>
  </p:sldMasterIdLst>
  <p:notesMasterIdLst>
    <p:notesMasterId r:id="rId16"/>
  </p:notesMasterIdLst>
  <p:sldIdLst>
    <p:sldId id="257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CED5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44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jp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BFC785-F95B-4C90-B434-37FEBB92582A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1DF25B-659A-4E59-8184-D41AD910B1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799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026"/>
          <p:cNvSpPr>
            <a:spLocks/>
          </p:cNvSpPr>
          <p:nvPr/>
        </p:nvSpPr>
        <p:spPr bwMode="gray">
          <a:xfrm>
            <a:off x="690563" y="3340100"/>
            <a:ext cx="7653337" cy="485775"/>
          </a:xfrm>
          <a:custGeom>
            <a:avLst/>
            <a:gdLst>
              <a:gd name="T0" fmla="*/ 2147483647 w 4128"/>
              <a:gd name="T1" fmla="*/ 2147483647 h 479"/>
              <a:gd name="T2" fmla="*/ 2147483647 w 4128"/>
              <a:gd name="T3" fmla="*/ 2147483647 h 479"/>
              <a:gd name="T4" fmla="*/ 2147483647 w 4128"/>
              <a:gd name="T5" fmla="*/ 2147483647 h 479"/>
              <a:gd name="T6" fmla="*/ 0 w 4128"/>
              <a:gd name="T7" fmla="*/ 2147483647 h 479"/>
              <a:gd name="T8" fmla="*/ 2147483647 w 4128"/>
              <a:gd name="T9" fmla="*/ 2147483647 h 4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128" h="479">
                <a:moveTo>
                  <a:pt x="163" y="200"/>
                </a:moveTo>
                <a:cubicBezTo>
                  <a:pt x="163" y="200"/>
                  <a:pt x="2054" y="0"/>
                  <a:pt x="4128" y="200"/>
                </a:cubicBezTo>
                <a:cubicBezTo>
                  <a:pt x="4128" y="200"/>
                  <a:pt x="4128" y="314"/>
                  <a:pt x="4128" y="429"/>
                </a:cubicBezTo>
                <a:cubicBezTo>
                  <a:pt x="2371" y="200"/>
                  <a:pt x="688" y="479"/>
                  <a:pt x="0" y="441"/>
                </a:cubicBezTo>
                <a:lnTo>
                  <a:pt x="163" y="200"/>
                </a:lnTo>
                <a:close/>
              </a:path>
            </a:pathLst>
          </a:custGeom>
          <a:solidFill>
            <a:schemeClr val="hlink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6499" name="Rectangle 1027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6500" name="Rectangle 1028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Monotype Sort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Rectangle 102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6" name="Rectangle 103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03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1C1B7766-B1B7-4CBE-A1FC-9945B1815DD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256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1FE8EA-F1C0-4DEF-BB56-445002F125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57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457200"/>
            <a:ext cx="19431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56769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1DBECA-8CFD-4C47-9EC2-1DB691A24F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050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1D041F-BBF3-415C-9ABA-E710F654C7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6118843-6AC3-41E7-8053-D617AE4A8F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C5B900-ADC2-427F-A5CC-CE34D47C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430D8D-ADAB-49CF-B4C2-6860C76A2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8EBEAA-ADA6-4521-BA3D-9CCA361E6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68862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99F604-16DF-4F51-9670-EAE401554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7E53FC-407F-4F68-9323-5B3C31BB2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3A629B-254A-4022-9A9B-48F4378AF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ECD5869-9FC7-43AE-A620-CA21AB83C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A70B38-9E96-494C-849C-3799CCBE7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6538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53C389-8CF4-49E5-9D9D-41BD83A8C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CFC38D-622E-4D60-A088-2C9371088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B4368C-A403-4269-902E-5AA02137C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50B5F7-6D5B-4075-8980-628A9E53E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4DDC12B-136F-489C-ACDB-211733F96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4261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318E6A-C5A2-4D6A-A439-B7999BDF4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6FD4D9-D1BE-4F92-B06D-2E7F1D4889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DF55A1A-7111-4F32-A5CB-5E7DDA196A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E1035E1-C29A-4E8C-BDE9-86AE2A09F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6858610-F5ED-4650-8433-5876144F7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B5CBB92-3A60-4018-9DE3-9259FA4FB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2240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7A41AB-9521-4686-A103-52EB9C74C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0A76A33-1213-482E-A4A3-1681AE6C3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859DDA-6003-46B6-910D-7D34A13AF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0E2C2FE-BD59-4097-BE90-A412F101DE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DB8260D-830B-4389-95FA-EE34AFFE2C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53DEEE3-0322-46C7-A363-319DF0653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DFCCBE4-6570-4A3C-8842-28BF80092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9115F37-F45F-4C27-9D26-C370A23B2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1300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B9D1A9-1E71-4AEE-80CF-884254347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DE335C9-3FBF-432A-8964-6DA099D1E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64C2047-3C35-47DF-88E4-46E7489AA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1747259-F279-4A49-9C4F-2788196F7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86452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EB1B5F4-FACB-458F-BB3F-0B74DA50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E4CDABF-2C1F-423A-966C-66EFB91C1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5F1F1CA-5F63-42A1-A85F-9FD2CFD8E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23643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108452-6B12-4936-8C3B-BD75FAB4E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7F770B-B0E9-47FD-A02D-BD457D40B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A9D8381-DB90-4731-BF5B-862008135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34E65A-D24A-45DF-B90E-7C2552DBA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8205989-AE19-4CE0-9A64-F54863C52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CB30D38-9D86-42AC-9C7E-7F672FF3B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5846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13360"/>
            <a:ext cx="7772400" cy="548640"/>
          </a:xfrm>
        </p:spPr>
        <p:txBody>
          <a:bodyPr/>
          <a:lstStyle>
            <a:lvl1pPr algn="ctr">
              <a:defRPr sz="28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92777"/>
            <a:ext cx="7772400" cy="5103223"/>
          </a:xfr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lang="en-US" sz="28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A03B8E-0E3F-4679-981D-FB4ACB63FE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3457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EC43AF-E07E-407D-8063-099E18231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FA36962-AFDE-403A-8F17-E3E6AE5A8B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D8ACB5F-4160-4090-8658-A6701D5D8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B77838C-72BA-42A7-A27B-232F290E4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4B14749-B8DF-4714-8D42-029AF7F20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ECCEB15-D295-4482-BE1D-C19500907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80160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06E2B2-54DE-43BD-9A20-064287F32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D23A1DD-1EB8-4B9B-9269-890D293FE5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AF4B6A-CB93-43AE-BB0A-63F5B9A0F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83B809-A2E5-4A60-9A32-D6E5048E1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5456A9-49DB-40EE-A171-EB226BCAC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69406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D894F80-F218-4114-9D61-62E7DCE4B7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09820B-192F-4D90-8677-54EB6F00F7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4064CC-D46E-4FB1-8C8C-DB2C11AF7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BC68C2F-FF32-4D2C-B63B-299619839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276EBF-C8A8-4C8C-8116-BEB6244D2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8832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B81646-3F34-4334-B7FD-D6C35447DF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510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7EA5C8-5A0D-498D-98B0-1AD7D093DE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485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9D60F0-6C39-4356-8FFC-5FA47FA3D0A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55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573A5A-134D-4C12-884E-307A7AC37A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152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972A09-8CBD-4FBE-A0B2-AF55B04A83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04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8B0691-79ED-4722-B4EC-2BCBDDE4DD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152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8FA0DA-D09A-4A7D-A5F1-D2601F85CD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529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572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54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defRPr sz="1400" i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/>
              <a:t>2001-08-30</a:t>
            </a:r>
          </a:p>
        </p:txBody>
      </p:sp>
      <p:sp>
        <p:nvSpPr>
          <p:cNvPr id="1054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50000"/>
              </a:spcBef>
              <a:defRPr sz="1400" i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54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 i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FA270ED5-F282-4383-A611-23DB0EF246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90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Monotype Sorts" charset="0"/>
        <a:buChar char="§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50000"/>
        <a:buFont typeface="Monotype Sorts" charset="0"/>
        <a:buChar char="l"/>
        <a:defRPr kumimoji="1"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786E90-E232-49FD-AF15-3C97F5AFB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891E31-CC0A-459C-9756-60C6A58EF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6E6A301-8989-4B2C-8318-B2BBF89581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036B1-FC49-4D1C-B5C5-EB2024960799}" type="datetimeFigureOut">
              <a:rPr lang="ru-RU" smtClean="0"/>
              <a:t>21.12.2017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E1051A-DDF0-483B-9445-8B0AE00695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E08047-3EF2-4622-8109-431FB1A786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16B92-3E66-4B43-91B3-19935523637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1368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4486E15-27ED-42B2-A820-AAAA3FE83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4CC3028-E0A0-4F77-962B-60EE98E42D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96" y="2237043"/>
            <a:ext cx="9073007" cy="1589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ru-RU" altLang="en-US" sz="2800" b="1" kern="0" dirty="0">
                <a:solidFill>
                  <a:srgbClr val="0033CC"/>
                </a:solidFill>
              </a:rPr>
              <a:t>Компьютерные Методы Идентификации личности</a:t>
            </a:r>
            <a:r>
              <a:rPr lang="en-US" altLang="en-US" sz="2800" b="1" kern="0" dirty="0">
                <a:solidFill>
                  <a:srgbClr val="0033CC"/>
                </a:solidFill>
              </a:rPr>
              <a:t> </a:t>
            </a:r>
            <a:r>
              <a:rPr lang="ru-RU" altLang="en-US" sz="3600" b="1" kern="0" dirty="0">
                <a:solidFill>
                  <a:srgbClr val="800000"/>
                </a:solidFill>
              </a:rPr>
              <a:t>Курсовая работа</a:t>
            </a:r>
            <a:br>
              <a:rPr lang="en-US" altLang="en-US" sz="1400" b="1" kern="0" dirty="0">
                <a:solidFill>
                  <a:schemeClr val="tx1"/>
                </a:solidFill>
              </a:rPr>
            </a:br>
            <a:endParaRPr lang="en-US" altLang="en-US" sz="2400" b="1" kern="0" dirty="0">
              <a:solidFill>
                <a:srgbClr val="845F3A"/>
              </a:solidFill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DDC255AF-1F35-44D0-9637-04A14B6AAF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4432909"/>
            <a:ext cx="8458200" cy="164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Monotype Sorts" charset="0"/>
              <a:buChar char="§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50000"/>
              <a:buFont typeface="Monotype Sorts" charset="0"/>
              <a:buChar char="l"/>
              <a:defRPr kumimoji="1"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buFont typeface="Monotype Sorts" charset="0"/>
              <a:buNone/>
            </a:pPr>
            <a:r>
              <a:rPr lang="ru-RU" altLang="en-US" sz="2800" b="1" kern="0" dirty="0">
                <a:solidFill>
                  <a:srgbClr val="800000"/>
                </a:solidFill>
              </a:rPr>
              <a:t>Денис Коробов, Александр Смирнов</a:t>
            </a:r>
            <a:endParaRPr lang="en-US" altLang="en-US" sz="2800" b="1" kern="0" dirty="0">
              <a:solidFill>
                <a:srgbClr val="800000"/>
              </a:solidFill>
            </a:endParaRPr>
          </a:p>
          <a:p>
            <a:pPr algn="ctr">
              <a:buFont typeface="Monotype Sorts" charset="0"/>
              <a:buNone/>
            </a:pPr>
            <a:endParaRPr lang="en-US" altLang="en-US" sz="1200" b="1" kern="0" dirty="0"/>
          </a:p>
          <a:p>
            <a:pPr algn="ctr">
              <a:buFont typeface="Monotype Sorts" charset="0"/>
              <a:buNone/>
            </a:pPr>
            <a:r>
              <a:rPr lang="ru-RU" altLang="en-US" sz="1600" b="1" kern="0" dirty="0"/>
              <a:t>Кафедра МОЭВМ</a:t>
            </a:r>
            <a:r>
              <a:rPr lang="en-US" altLang="en-US" sz="1600" b="1" kern="0" dirty="0"/>
              <a:t>, </a:t>
            </a:r>
            <a:r>
              <a:rPr lang="ru-RU" altLang="en-US" sz="1600" b="1" kern="0" dirty="0"/>
              <a:t>ЛЭТИ</a:t>
            </a:r>
            <a:endParaRPr lang="en-US" altLang="en-US" sz="2400" b="1" kern="0" dirty="0"/>
          </a:p>
        </p:txBody>
      </p:sp>
      <p:sp>
        <p:nvSpPr>
          <p:cNvPr id="7" name="WordArt 24">
            <a:extLst>
              <a:ext uri="{FF2B5EF4-FFF2-40B4-BE49-F238E27FC236}">
                <a16:creationId xmlns:a16="http://schemas.microsoft.com/office/drawing/2014/main" id="{2B695D2F-2A6A-40AB-ADFB-C5D89D2DD667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7287065" y="5761647"/>
            <a:ext cx="1533085" cy="3143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ru-RU" sz="3600" kern="10" dirty="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Impact"/>
              </a:rPr>
              <a:t>Осень</a:t>
            </a:r>
            <a:r>
              <a:rPr lang="en-US" sz="3600" i="0" kern="10" dirty="0">
                <a:ln w="19050">
                  <a:solidFill>
                    <a:srgbClr val="99CCFF"/>
                  </a:solidFill>
                  <a:round/>
                  <a:headEnd/>
                  <a:tailEnd/>
                </a:ln>
                <a:solidFill>
                  <a:srgbClr val="0066CC"/>
                </a:solidFill>
                <a:effectLst>
                  <a:outerShdw dist="35921" dir="2700000" algn="ctr" rotWithShape="0">
                    <a:srgbClr val="990000"/>
                  </a:outerShdw>
                </a:effectLst>
                <a:latin typeface="Impact"/>
              </a:rPr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190506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CBB19F-0F6C-489E-8EA5-452002823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Шаг 4. Поиск имени пользователя по кодировке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A1DC32-D49E-4845-B2AE-6A747DB72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800000"/>
                </a:solidFill>
              </a:rPr>
              <a:t>Вариант 1 </a:t>
            </a:r>
            <a:r>
              <a:rPr lang="ru-RU" dirty="0"/>
              <a:t>– обучить классификатор</a:t>
            </a:r>
            <a:br>
              <a:rPr lang="ru-RU" dirty="0"/>
            </a:br>
            <a:r>
              <a:rPr lang="ru-RU" dirty="0"/>
              <a:t>Пример: </a:t>
            </a:r>
            <a:r>
              <a:rPr lang="en-US" dirty="0"/>
              <a:t>SVM </a:t>
            </a:r>
            <a:r>
              <a:rPr lang="ru-RU" dirty="0"/>
              <a:t>– метод опорных векторов</a:t>
            </a:r>
            <a:br>
              <a:rPr lang="ru-RU" dirty="0"/>
            </a:br>
            <a:r>
              <a:rPr lang="ru-RU" dirty="0"/>
              <a:t>Минусы: требует обучения на множестве лиц</a:t>
            </a:r>
            <a:br>
              <a:rPr lang="ru-RU" dirty="0"/>
            </a:br>
            <a:r>
              <a:rPr lang="ru-RU" dirty="0"/>
              <a:t>Плюсы: хорошее качество классификации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800000"/>
                </a:solidFill>
              </a:rPr>
              <a:t>Вариант 2 </a:t>
            </a:r>
            <a:r>
              <a:rPr lang="ru-RU" dirty="0"/>
              <a:t>– непосредственное сравнение векторов с кодировками лица</a:t>
            </a:r>
            <a:br>
              <a:rPr lang="ru-RU" dirty="0"/>
            </a:br>
            <a:r>
              <a:rPr lang="ru-RU" dirty="0"/>
              <a:t>Пример: расстояние между векторами</a:t>
            </a:r>
            <a:br>
              <a:rPr lang="ru-RU" dirty="0"/>
            </a:br>
            <a:r>
              <a:rPr lang="ru-RU" dirty="0"/>
              <a:t>Минусы: плохо работает при сравнении большой базы лиц</a:t>
            </a:r>
            <a:br>
              <a:rPr lang="ru-RU" dirty="0"/>
            </a:br>
            <a:r>
              <a:rPr lang="ru-RU" dirty="0"/>
              <a:t>Плюсы: простота реализации, скорость выполнения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D5A74ED-D7A7-418D-8D7D-D195F9BE9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34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171C4F-CB78-46CB-8C68-1058928AC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477" y="498522"/>
            <a:ext cx="7772400" cy="548640"/>
          </a:xfrm>
        </p:spPr>
        <p:txBody>
          <a:bodyPr/>
          <a:lstStyle/>
          <a:p>
            <a:r>
              <a:rPr lang="ru-RU" dirty="0"/>
              <a:t>Экспериментальное исследование. Предобработка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C85775-98F7-4571-91E6-4F368EDD4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8" name="Объект 7" descr="Изображение выглядит как человек, мужчина, внутренний, сте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20BC0FC2-4A20-4D0A-9D12-7EE1B1AAA9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555" y="4079630"/>
            <a:ext cx="3841874" cy="2561249"/>
          </a:xfrm>
        </p:spPr>
      </p:pic>
      <p:pic>
        <p:nvPicPr>
          <p:cNvPr id="10" name="Рисунок 9" descr="Изображение выглядит как человек, мужчина, одежда, галстук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55A92118-AF17-436F-9360-CD7B0E0DB4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705" y="969308"/>
            <a:ext cx="2276343" cy="3009832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человек, мужчина, внутренний, фотоаппарат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6766FCD3-4F56-464E-B94E-AB4F6B70A1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705" y="4573774"/>
            <a:ext cx="1875091" cy="1875091"/>
          </a:xfrm>
          <a:prstGeom prst="rect">
            <a:avLst/>
          </a:prstGeom>
        </p:spPr>
      </p:pic>
      <p:pic>
        <p:nvPicPr>
          <p:cNvPr id="14" name="Рисунок 13" descr="Изображение выглядит как человек, галстук, мужчина, одежд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FF8F12E3-6546-437D-A2C8-A54EEBC21E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207" y="1245264"/>
            <a:ext cx="1889522" cy="1889522"/>
          </a:xfrm>
          <a:prstGeom prst="rect">
            <a:avLst/>
          </a:prstGeom>
        </p:spPr>
      </p:pic>
      <p:sp>
        <p:nvSpPr>
          <p:cNvPr id="15" name="Стрелка: вправо 14">
            <a:extLst>
              <a:ext uri="{FF2B5EF4-FFF2-40B4-BE49-F238E27FC236}">
                <a16:creationId xmlns:a16="http://schemas.microsoft.com/office/drawing/2014/main" id="{4BD36A3E-7895-49AB-B137-0912DA1B3EAA}"/>
              </a:ext>
            </a:extLst>
          </p:cNvPr>
          <p:cNvSpPr/>
          <p:nvPr/>
        </p:nvSpPr>
        <p:spPr bwMode="auto">
          <a:xfrm>
            <a:off x="3997809" y="1764305"/>
            <a:ext cx="940637" cy="95660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4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6" name="Стрелка: вправо 15">
            <a:extLst>
              <a:ext uri="{FF2B5EF4-FFF2-40B4-BE49-F238E27FC236}">
                <a16:creationId xmlns:a16="http://schemas.microsoft.com/office/drawing/2014/main" id="{A63094FA-0341-4893-A2D5-7E452F568928}"/>
              </a:ext>
            </a:extLst>
          </p:cNvPr>
          <p:cNvSpPr/>
          <p:nvPr/>
        </p:nvSpPr>
        <p:spPr bwMode="auto">
          <a:xfrm rot="10800000">
            <a:off x="3577677" y="5033017"/>
            <a:ext cx="940637" cy="95660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4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691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1C4B73-E62B-460F-920A-B15A202CC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509295"/>
            <a:ext cx="7772400" cy="548640"/>
          </a:xfrm>
        </p:spPr>
        <p:txBody>
          <a:bodyPr/>
          <a:lstStyle/>
          <a:p>
            <a:r>
              <a:rPr lang="ru-RU" dirty="0"/>
              <a:t>Экспериментальное исследование.</a:t>
            </a:r>
            <a:br>
              <a:rPr lang="ru-RU" dirty="0"/>
            </a:br>
            <a:r>
              <a:rPr lang="ru-RU" dirty="0"/>
              <a:t>Обнаружение лиц</a:t>
            </a:r>
          </a:p>
        </p:txBody>
      </p:sp>
      <p:pic>
        <p:nvPicPr>
          <p:cNvPr id="5" name="output">
            <a:hlinkClick r:id="" action="ppaction://media"/>
            <a:extLst>
              <a:ext uri="{FF2B5EF4-FFF2-40B4-BE49-F238E27FC236}">
                <a16:creationId xmlns:a16="http://schemas.microsoft.com/office/drawing/2014/main" id="{04CC24D0-28AA-4F7E-B6F5-63BA3CB0753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7326" y="1513645"/>
            <a:ext cx="7772400" cy="4371975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C100469-C230-4F56-BE26-5DE92A321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901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40F6F6-D9C4-47B6-A3E9-5A01B3398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883" y="2880360"/>
            <a:ext cx="7772400" cy="548640"/>
          </a:xfrm>
        </p:spPr>
        <p:txBody>
          <a:bodyPr/>
          <a:lstStyle/>
          <a:p>
            <a:r>
              <a:rPr lang="ru-RU" sz="5400" dirty="0"/>
              <a:t>Спасибо за внимание!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775A597-437A-467E-83D3-364270227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581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A31ACA-8244-4325-90E7-8AE08E5DA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/>
              <a:t>Подзадачи в проблеме распознавания лиц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A0B8BD-B40D-41F2-9601-147E8C9E1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45996"/>
            <a:ext cx="7772400" cy="510322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ru-RU" sz="2400" dirty="0"/>
              <a:t>Посмотреть на картинку и найти на ней все лица</a:t>
            </a:r>
          </a:p>
          <a:p>
            <a:pPr marL="514350" indent="-514350">
              <a:buFont typeface="+mj-lt"/>
              <a:buAutoNum type="arabicPeriod"/>
            </a:pPr>
            <a:endParaRPr lang="ru-RU" sz="2400" dirty="0"/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Распознать каждое лицо, даже если оно странным образом повернуто, или если освещение плохое.</a:t>
            </a:r>
          </a:p>
          <a:p>
            <a:pPr marL="514350" indent="-514350">
              <a:buFont typeface="+mj-lt"/>
              <a:buAutoNum type="arabicPeriod"/>
            </a:pPr>
            <a:endParaRPr lang="ru-RU" sz="2400" dirty="0"/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Определять уникальные черты лица, которые отличают одного человека от других, например, размер глаз, форма лица и так далее.</a:t>
            </a:r>
          </a:p>
          <a:p>
            <a:pPr marL="514350" indent="-514350">
              <a:buFont typeface="+mj-lt"/>
              <a:buAutoNum type="arabicPeriod"/>
            </a:pPr>
            <a:endParaRPr lang="ru-RU" sz="2400" dirty="0"/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 Сравнить выявленные уникальные особенности этого лица со всеми людьми, которых система уже знает, чтобы понять, кто изображен на фото.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019F4B9-E2EC-4E6D-A642-8D6F19CBC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91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514925-1FC3-49F7-9D8B-B4A3D5E60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17699"/>
            <a:ext cx="7772400" cy="548640"/>
          </a:xfrm>
        </p:spPr>
        <p:txBody>
          <a:bodyPr/>
          <a:lstStyle/>
          <a:p>
            <a:r>
              <a:rPr lang="ru-RU" sz="3200" dirty="0"/>
              <a:t>Задача распознавания лиц проста для человека, но не для машины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8B8FBC8-0994-4BB4-AE01-438EA2ADD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6" name="Рисунок 5" descr="Изображение выглядит как внутренний, стена, удаленный, стол&#10;&#10;Описание создано с высокой степенью достоверности">
            <a:extLst>
              <a:ext uri="{FF2B5EF4-FFF2-40B4-BE49-F238E27FC236}">
                <a16:creationId xmlns:a16="http://schemas.microsoft.com/office/drawing/2014/main" id="{510BCCDF-B6CF-4459-89F0-1AC85B613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" y="1749471"/>
            <a:ext cx="3216527" cy="4292602"/>
          </a:xfrm>
          <a:prstGeom prst="rect">
            <a:avLst/>
          </a:prstGeom>
        </p:spPr>
      </p:pic>
      <p:pic>
        <p:nvPicPr>
          <p:cNvPr id="8" name="Рисунок 7" descr="Изображение выглядит как пол, сумка, внутренний, аксессуар&#10;&#10;Описание создано с высокой степенью достоверности">
            <a:extLst>
              <a:ext uri="{FF2B5EF4-FFF2-40B4-BE49-F238E27FC236}">
                <a16:creationId xmlns:a16="http://schemas.microsoft.com/office/drawing/2014/main" id="{F6AE2CF5-C5DB-42B0-B887-0D1AB4624B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626" y="2199882"/>
            <a:ext cx="4528200" cy="339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494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CD197F-22FF-45FB-83A5-6D4E9E93D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Шаг 1. Поиск всех лиц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CB1C06-8F3B-4555-A2FF-3C9F237A9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3777"/>
            <a:ext cx="7772400" cy="510322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Алгоритмы поиска лиц реализованы в любой современной камере с целью фокусировки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Обнаружение лиц стало мейнстримом в начале 2000-х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Один из самых известных алгоритмов – гистограмма направленных градиентов (</a:t>
            </a:r>
            <a:r>
              <a:rPr lang="en-US" dirty="0"/>
              <a:t>Histogram of Oriented Gradients – HOG)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1078271-9134-4787-B27F-18196C004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97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2D69AF-A3C3-40D6-B40A-ED127A07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of Oriented Gradients (HOG)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9B3C56-8283-4524-9DD8-19E932F2B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973852"/>
            <a:ext cx="7772400" cy="510322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Преобразуем в оттенки серого</a:t>
            </a:r>
          </a:p>
          <a:p>
            <a:pPr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Поделим изображение на квадраты 16х16 пикселей и рассмотрим каждый участок</a:t>
            </a:r>
          </a:p>
          <a:p>
            <a:pPr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Для каждого участка сосчитаем градиент (стрелку направленную в сторону уменьшения яркости)</a:t>
            </a:r>
          </a:p>
          <a:p>
            <a:pPr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Найдём часть нашего изображения, которая наиболее похожа на известный </a:t>
            </a:r>
            <a:r>
              <a:rPr lang="en-US" sz="2400" dirty="0"/>
              <a:t>HOG </a:t>
            </a:r>
            <a:r>
              <a:rPr lang="ru-RU" sz="2400" dirty="0"/>
              <a:t>рисунок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F9606DB-DDC4-488A-ABF5-E649E2EE2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442B4BF-6250-4D05-B44D-CFCDD86CDD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918" y="4509140"/>
            <a:ext cx="3156563" cy="2196460"/>
          </a:xfrm>
          <a:prstGeom prst="rect">
            <a:avLst/>
          </a:prstGeom>
        </p:spPr>
      </p:pic>
      <p:pic>
        <p:nvPicPr>
          <p:cNvPr id="8" name="Рисунок 7" descr="Изображение выглядит как человек, мужчина, внутренний, сте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A6D2DA75-EC56-4EA7-858C-6C9486974F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71" y="4928383"/>
            <a:ext cx="4095029" cy="150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065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D7DBB7-426A-49AC-A369-03719B5B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Шаг 2. Расположение лиц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C36452-49C7-439D-9D2A-F2C7DF8A5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Проблема – лица, повернутые в разные сторону, кажутся компьютеру разными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Решение – преобразовать изображение с помощью </a:t>
            </a:r>
            <a:r>
              <a:rPr lang="ru-RU" dirty="0" err="1"/>
              <a:t>афинных</a:t>
            </a:r>
            <a:r>
              <a:rPr lang="ru-RU" dirty="0"/>
              <a:t> преобразований (алгоритм оценки ориентиров лица – </a:t>
            </a:r>
            <a:r>
              <a:rPr lang="en-US" dirty="0"/>
              <a:t>landmark estimation</a:t>
            </a:r>
            <a:r>
              <a:rPr lang="ru-RU" dirty="0"/>
              <a:t>)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3B3DEEA-81C1-490F-B959-115C531E6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6" name="Рисунок 5" descr="Изображение выглядит как человек, забор, спорт&#10;&#10;Описание создано с высокой степенью достоверности">
            <a:extLst>
              <a:ext uri="{FF2B5EF4-FFF2-40B4-BE49-F238E27FC236}">
                <a16:creationId xmlns:a16="http://schemas.microsoft.com/office/drawing/2014/main" id="{93E6C64F-522E-4570-8BB5-5C9ABA851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23" y="4078809"/>
            <a:ext cx="3840416" cy="2565831"/>
          </a:xfrm>
          <a:prstGeom prst="rect">
            <a:avLst/>
          </a:prstGeom>
        </p:spPr>
      </p:pic>
      <p:pic>
        <p:nvPicPr>
          <p:cNvPr id="8" name="Рисунок 7" descr="Изображение выглядит как человек, внутренний, галстук, смотрит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16EB2B35-8F06-4B8B-9DA8-0FF5401AE4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24" y="4078809"/>
            <a:ext cx="2565831" cy="2565831"/>
          </a:xfrm>
          <a:prstGeom prst="rect">
            <a:avLst/>
          </a:prstGeom>
        </p:spPr>
      </p:pic>
      <p:sp>
        <p:nvSpPr>
          <p:cNvPr id="9" name="Стрелка: вправо 8">
            <a:extLst>
              <a:ext uri="{FF2B5EF4-FFF2-40B4-BE49-F238E27FC236}">
                <a16:creationId xmlns:a16="http://schemas.microsoft.com/office/drawing/2014/main" id="{C619DC15-77FC-4DCD-BBA8-64F47D601088}"/>
              </a:ext>
            </a:extLst>
          </p:cNvPr>
          <p:cNvSpPr/>
          <p:nvPr/>
        </p:nvSpPr>
        <p:spPr bwMode="auto">
          <a:xfrm>
            <a:off x="4391013" y="4935416"/>
            <a:ext cx="940637" cy="95660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4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421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BF687B-776F-41B8-BC82-E3A14828E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Шаг 3. Кодирование лица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38162C-4CE4-4D3E-84CF-C90C60996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Непосредственное сравнение изображений неэффективно – необходимо придумать способ кодирования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Размер ушей? Длина носа? Цвет глаз?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Позволим компьютеру самому измерить то, что ему нужно!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Решение – обучим </a:t>
            </a:r>
            <a:r>
              <a:rPr lang="ru-RU" dirty="0" err="1"/>
              <a:t>свёрточную</a:t>
            </a:r>
            <a:r>
              <a:rPr lang="ru-RU" dirty="0"/>
              <a:t> нейронную сеть создавать 128 измерений для каждого лица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105591A-4367-4C80-89B1-B7843FB6F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108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75DEC3-8E36-48A4-B9AE-049D6A273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Алгоритм обучения сети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D8F534-5656-4895-BC2D-131CFD033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Анализируются одновременно 3 лица:</a:t>
            </a:r>
          </a:p>
          <a:p>
            <a:pPr marL="914400" lvl="1" indent="-514350">
              <a:buFont typeface="+mj-lt"/>
              <a:buAutoNum type="arabicPeriod"/>
            </a:pPr>
            <a:r>
              <a:rPr lang="ru-RU" sz="2000" dirty="0">
                <a:solidFill>
                  <a:schemeClr val="tx2"/>
                </a:solidFill>
              </a:rPr>
              <a:t>Обучающее изображение лица известного человека</a:t>
            </a:r>
          </a:p>
          <a:p>
            <a:pPr marL="914400" lvl="1" indent="-514350">
              <a:buFont typeface="+mj-lt"/>
              <a:buAutoNum type="arabicPeriod"/>
            </a:pPr>
            <a:r>
              <a:rPr lang="ru-RU" sz="2000" dirty="0">
                <a:solidFill>
                  <a:schemeClr val="tx2"/>
                </a:solidFill>
              </a:rPr>
              <a:t>Другая фотография того же известного человека</a:t>
            </a:r>
          </a:p>
          <a:p>
            <a:pPr marL="914400" lvl="1" indent="-514350">
              <a:buFont typeface="+mj-lt"/>
              <a:buAutoNum type="arabicPeriod"/>
            </a:pPr>
            <a:r>
              <a:rPr lang="ru-RU" sz="2000" dirty="0">
                <a:solidFill>
                  <a:schemeClr val="tx2"/>
                </a:solidFill>
              </a:rPr>
              <a:t>Изображение совершенно другого человека</a:t>
            </a:r>
          </a:p>
          <a:p>
            <a:pPr marL="914400" lvl="1" indent="-514350">
              <a:buFont typeface="+mj-lt"/>
              <a:buAutoNum type="arabicPeriod"/>
            </a:pPr>
            <a:endParaRPr lang="ru-RU" dirty="0">
              <a:solidFill>
                <a:schemeClr val="tx2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Вычисляются векторы характеристик для каждого из 3 лиц</a:t>
            </a:r>
          </a:p>
          <a:p>
            <a:pPr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Веса сети корректируются таким образом, чтобы измерения </a:t>
            </a:r>
            <a:r>
              <a:rPr lang="en-US" sz="2400" dirty="0"/>
              <a:t>#1 </a:t>
            </a:r>
            <a:r>
              <a:rPr lang="ru-RU" sz="2400" dirty="0"/>
              <a:t>и </a:t>
            </a:r>
            <a:r>
              <a:rPr lang="en-US" sz="2400" dirty="0"/>
              <a:t>#2 </a:t>
            </a:r>
            <a:r>
              <a:rPr lang="ru-RU" sz="2400" dirty="0"/>
              <a:t>были похожи, а измерения </a:t>
            </a:r>
            <a:r>
              <a:rPr lang="en-US" sz="2400" dirty="0"/>
              <a:t>#2 </a:t>
            </a:r>
            <a:r>
              <a:rPr lang="ru-RU" sz="2400" dirty="0"/>
              <a:t>и </a:t>
            </a:r>
            <a:r>
              <a:rPr lang="en-US" sz="2400" dirty="0"/>
              <a:t>#3 </a:t>
            </a:r>
            <a:r>
              <a:rPr lang="ru-RU" sz="2400" dirty="0"/>
              <a:t>менее похожи</a:t>
            </a:r>
          </a:p>
          <a:p>
            <a:pPr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Повторить миллионы раз для миллионов изображений тысяч людей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03B08FF-8279-432F-B1A5-7A936B2EB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292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08C47B-3F5D-40E4-A166-2C062C823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Кодирование лица с помощью обученной модели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1F6DD6-2DE7-4B6C-AC63-FBAEF0441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Обучение сети занимает несколько суток машинного времени – выгоднее использовать готовую модель</a:t>
            </a:r>
          </a:p>
          <a:p>
            <a:pPr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Существуют готовые обученные модели, например, в библиотеках </a:t>
            </a:r>
            <a:r>
              <a:rPr lang="en-US" sz="2400" dirty="0" err="1"/>
              <a:t>OpenFace</a:t>
            </a:r>
            <a:r>
              <a:rPr lang="en-US" sz="2400" dirty="0"/>
              <a:t> </a:t>
            </a:r>
            <a:r>
              <a:rPr lang="ru-RU" sz="2400" dirty="0"/>
              <a:t>и </a:t>
            </a:r>
            <a:r>
              <a:rPr lang="en-US" sz="2400" dirty="0" err="1"/>
              <a:t>FaceRecognition</a:t>
            </a:r>
            <a:endParaRPr lang="ru-RU" sz="2400" dirty="0"/>
          </a:p>
          <a:p>
            <a:pPr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Обученная модель может генерировать измерения для любого лица, которое видит впервые</a:t>
            </a:r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4614345-7836-405C-AE09-A973A236B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A03B8E-0E3F-4679-981D-FB4ACB63FE7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8" name="Рисунок 7" descr="Изображение выглядит как человек, внутренний, галстук, смотрит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5677AB36-46C5-4665-9D61-0BB41ADBF8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289" y="4248275"/>
            <a:ext cx="2131256" cy="2131256"/>
          </a:xfrm>
          <a:prstGeom prst="rect">
            <a:avLst/>
          </a:prstGeom>
        </p:spPr>
      </p:pic>
      <p:sp>
        <p:nvSpPr>
          <p:cNvPr id="9" name="Стрелка: вправо 8">
            <a:extLst>
              <a:ext uri="{FF2B5EF4-FFF2-40B4-BE49-F238E27FC236}">
                <a16:creationId xmlns:a16="http://schemas.microsoft.com/office/drawing/2014/main" id="{E660B942-D2A9-466B-A41D-9B9A10C2F843}"/>
              </a:ext>
            </a:extLst>
          </p:cNvPr>
          <p:cNvSpPr/>
          <p:nvPr/>
        </p:nvSpPr>
        <p:spPr bwMode="auto">
          <a:xfrm>
            <a:off x="3772034" y="4737296"/>
            <a:ext cx="940637" cy="95660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400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79F2521D-2B79-44AE-80C1-C83900665532}"/>
                  </a:ext>
                </a:extLst>
              </p:cNvPr>
              <p:cNvSpPr/>
              <p:nvPr/>
            </p:nvSpPr>
            <p:spPr>
              <a:xfrm>
                <a:off x="3446586" y="4799624"/>
                <a:ext cx="6928222" cy="11250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endChr m:val="}"/>
                          <m:ctrlPr>
                            <a:rPr lang="ru-RU" sz="280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ru-RU" sz="280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type m:val="noBar"/>
                                  <m:ctrlPr>
                                    <a:rPr lang="ru-RU" sz="280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f>
                                    <m:fPr>
                                      <m:type m:val="noBar"/>
                                      <m:ctrlPr>
                                        <a:rPr lang="ru-RU" sz="280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2800">
                                          <a:latin typeface="Cambria Math" panose="02040503050406030204" pitchFamily="18" charset="0"/>
                                        </a:rPr>
                                        <m:t>0.994</m:t>
                                      </m:r>
                                    </m:num>
                                    <m:den>
                                      <m:r>
                                        <a:rPr lang="ru-RU" sz="2800" i="0">
                                          <a:latin typeface="Cambria Math" panose="02040503050406030204" pitchFamily="18" charset="0"/>
                                        </a:rPr>
                                        <m:t>0.034</m:t>
                                      </m:r>
                                    </m:den>
                                  </m:f>
                                </m:num>
                                <m:den>
                                  <m:f>
                                    <m:fPr>
                                      <m:type m:val="noBar"/>
                                      <m:ctrlPr>
                                        <a:rPr lang="ru-RU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2800" i="0">
                                          <a:latin typeface="Cambria Math" panose="02040503050406030204" pitchFamily="18" charset="0"/>
                                        </a:rPr>
                                        <m:t>…</m:t>
                                      </m:r>
                                    </m:num>
                                    <m:den>
                                      <m:r>
                                        <a:rPr lang="ru-RU" sz="2800" i="0">
                                          <a:latin typeface="Cambria Math" panose="02040503050406030204" pitchFamily="18" charset="0"/>
                                        </a:rPr>
                                        <m:t>0.245</m:t>
                                      </m:r>
                                    </m:den>
                                  </m:f>
                                </m:den>
                              </m:f>
                            </m:e>
                          </m:d>
                          <m:r>
                            <a:rPr lang="ru-RU" sz="2800" i="0">
                              <a:latin typeface="Cambria Math" panose="02040503050406030204" pitchFamily="18" charset="0"/>
                            </a:rPr>
                            <m:t>   </m:t>
                          </m:r>
                        </m:e>
                      </m:d>
                      <m:r>
                        <a:rPr lang="ru-RU" sz="2800" i="0">
                          <a:latin typeface="Cambria Math" panose="02040503050406030204" pitchFamily="18" charset="0"/>
                        </a:rPr>
                        <m:t> 128 признаков</m:t>
                      </m:r>
                    </m:oMath>
                  </m:oMathPara>
                </a14:m>
                <a:endParaRPr lang="ru-RU" sz="2800" dirty="0"/>
              </a:p>
            </p:txBody>
          </p:sp>
        </mc:Choice>
        <mc:Fallback>
          <p:sp>
            <p:nvSpPr>
              <p:cNvPr id="10" name="Прямоугольник 9">
                <a:extLst>
                  <a:ext uri="{FF2B5EF4-FFF2-40B4-BE49-F238E27FC236}">
                    <a16:creationId xmlns:a16="http://schemas.microsoft.com/office/drawing/2014/main" id="{79F2521D-2B79-44AE-80C1-C839006655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6586" y="4799624"/>
                <a:ext cx="6928222" cy="112505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5085176"/>
      </p:ext>
    </p:extLst>
  </p:cSld>
  <p:clrMapOvr>
    <a:masterClrMapping/>
  </p:clrMapOvr>
</p:sld>
</file>

<file path=ppt/theme/theme1.xml><?xml version="1.0" encoding="utf-8"?>
<a:theme xmlns:a="http://schemas.openxmlformats.org/drawingml/2006/main" name="Serene">
  <a:themeElements>
    <a:clrScheme name="">
      <a:dk1>
        <a:srgbClr val="333333"/>
      </a:dk1>
      <a:lt1>
        <a:srgbClr val="A9BDA9"/>
      </a:lt1>
      <a:dk2>
        <a:srgbClr val="004C2B"/>
      </a:dk2>
      <a:lt2>
        <a:srgbClr val="578963"/>
      </a:lt2>
      <a:accent1>
        <a:srgbClr val="FFCCCC"/>
      </a:accent1>
      <a:accent2>
        <a:srgbClr val="B3E1B3"/>
      </a:accent2>
      <a:accent3>
        <a:srgbClr val="D1DBD1"/>
      </a:accent3>
      <a:accent4>
        <a:srgbClr val="2A2A2A"/>
      </a:accent4>
      <a:accent5>
        <a:srgbClr val="FFE2E2"/>
      </a:accent5>
      <a:accent6>
        <a:srgbClr val="A2CCA2"/>
      </a:accent6>
      <a:hlink>
        <a:srgbClr val="BDD7E5"/>
      </a:hlink>
      <a:folHlink>
        <a:srgbClr val="D2AAD2"/>
      </a:folHlink>
    </a:clrScheme>
    <a:fontScheme name="Serene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Serene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rene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erene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417</Words>
  <Application>Microsoft Office PowerPoint</Application>
  <PresentationFormat>Экран (4:3)</PresentationFormat>
  <Paragraphs>78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Impact</vt:lpstr>
      <vt:lpstr>Monotype Sorts</vt:lpstr>
      <vt:lpstr>Times New Roman</vt:lpstr>
      <vt:lpstr>Serene</vt:lpstr>
      <vt:lpstr>Тема Office</vt:lpstr>
      <vt:lpstr>Презентация PowerPoint</vt:lpstr>
      <vt:lpstr>Подзадачи в проблеме распознавания лиц</vt:lpstr>
      <vt:lpstr>Задача распознавания лиц проста для человека, но не для машины</vt:lpstr>
      <vt:lpstr>Шаг 1. Поиск всех лиц</vt:lpstr>
      <vt:lpstr>Histogram of Oriented Gradients (HOG)</vt:lpstr>
      <vt:lpstr>Шаг 2. Расположение лиц</vt:lpstr>
      <vt:lpstr>Шаг 3. Кодирование лица</vt:lpstr>
      <vt:lpstr>Алгоритм обучения сети</vt:lpstr>
      <vt:lpstr>Кодирование лица с помощью обученной модели</vt:lpstr>
      <vt:lpstr>Шаг 4. Поиск имени пользователя по кодировке</vt:lpstr>
      <vt:lpstr>Экспериментальное исследование. Предобработка</vt:lpstr>
      <vt:lpstr>Экспериментальное исследование. Обнаружение лиц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Denis Korobov</dc:creator>
  <cp:lastModifiedBy>Denis Korobov</cp:lastModifiedBy>
  <cp:revision>52</cp:revision>
  <dcterms:created xsi:type="dcterms:W3CDTF">2017-11-01T13:33:38Z</dcterms:created>
  <dcterms:modified xsi:type="dcterms:W3CDTF">2017-12-21T14:54:58Z</dcterms:modified>
</cp:coreProperties>
</file>

<file path=docProps/thumbnail.jpeg>
</file>